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14" r:id="rId2"/>
    <p:sldId id="267" r:id="rId3"/>
    <p:sldId id="358" r:id="rId4"/>
    <p:sldId id="260" r:id="rId5"/>
    <p:sldId id="333" r:id="rId6"/>
    <p:sldId id="346" r:id="rId7"/>
    <p:sldId id="337" r:id="rId8"/>
    <p:sldId id="259" r:id="rId9"/>
    <p:sldId id="338" r:id="rId10"/>
    <p:sldId id="352" r:id="rId11"/>
    <p:sldId id="340" r:id="rId12"/>
    <p:sldId id="354" r:id="rId13"/>
    <p:sldId id="355" r:id="rId14"/>
    <p:sldId id="327" r:id="rId15"/>
    <p:sldId id="329" r:id="rId16"/>
    <p:sldId id="347" r:id="rId17"/>
    <p:sldId id="330" r:id="rId18"/>
    <p:sldId id="348" r:id="rId19"/>
    <p:sldId id="341" r:id="rId20"/>
    <p:sldId id="356" r:id="rId21"/>
    <p:sldId id="357" r:id="rId22"/>
    <p:sldId id="353" r:id="rId23"/>
    <p:sldId id="31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pos="7156">
          <p15:clr>
            <a:srgbClr val="A4A3A4"/>
          </p15:clr>
        </p15:guide>
        <p15:guide id="3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0" clrIdx="0"/>
  <p:cmAuthor id="2" name="赵 芳芳" initials="赵" lastIdx="0" clrIdx="1">
    <p:extLst>
      <p:ext uri="{19B8F6BF-5375-455C-9EA6-DF929625EA0E}">
        <p15:presenceInfo xmlns:p15="http://schemas.microsoft.com/office/powerpoint/2012/main" userId="ec91621006cbf6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678"/>
    <a:srgbClr val="E1F9FB"/>
    <a:srgbClr val="E3FDF5"/>
    <a:srgbClr val="91F7D7"/>
    <a:srgbClr val="4DC2AB"/>
    <a:srgbClr val="F2F2F2"/>
    <a:srgbClr val="E7E7EF"/>
    <a:srgbClr val="EFEFF3"/>
    <a:srgbClr val="E7D4AD"/>
    <a:srgbClr val="4CB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743" autoAdjust="0"/>
  </p:normalViewPr>
  <p:slideViewPr>
    <p:cSldViewPr showGuides="1">
      <p:cViewPr varScale="1">
        <p:scale>
          <a:sx n="63" d="100"/>
          <a:sy n="63" d="100"/>
        </p:scale>
        <p:origin x="1012" y="32"/>
      </p:cViewPr>
      <p:guideLst>
        <p:guide orient="horz" pos="2889"/>
        <p:guide pos="7156"/>
        <p:guide pos="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5EF35-85AC-4C07-A962-8A52BC33C64A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442ED-A1A8-4F8F-82DC-A711EEEB3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11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9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4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9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4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51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639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995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1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94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事实是最不容易引起沟通反弹的方式；不带评论的观察是人类智力的最高形式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3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扎者</a:t>
            </a:r>
            <a:r>
              <a:rPr lang="en-US" altLang="zh-CN" dirty="0"/>
              <a:t>/</a:t>
            </a:r>
            <a:r>
              <a:rPr lang="zh-CN" altLang="en-US" dirty="0"/>
              <a:t>乐者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02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362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837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60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3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5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1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442ED-A1A8-4F8F-82DC-A711EEEB3C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1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BE447-FE56-419E-8B7D-ACBE0E5CC8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122116BA-220B-4462-91CC-593CE5A9A9E4}" type="datetimeFigureOut">
              <a:rPr lang="zh-CN" altLang="en-US" smtClean="0"/>
              <a:t>2020/8/17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黑体" charset="-122"/>
                <a:ea typeface="华文黑体" charset="-122"/>
              </a:defRPr>
            </a:lvl1pPr>
          </a:lstStyle>
          <a:p>
            <a:fld id="{024BE447-FE56-419E-8B7D-ACBE0E5CC8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黑体" charset="-122"/>
          <a:ea typeface="华文黑体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黑体" charset="-122"/>
          <a:ea typeface="华文黑体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49E359-AF7C-9D46-A831-B980E2B93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6999C7-B3BE-7048-BF69-9ADA77E80E73}"/>
              </a:ext>
            </a:extLst>
          </p:cNvPr>
          <p:cNvSpPr txBox="1"/>
          <p:nvPr/>
        </p:nvSpPr>
        <p:spPr>
          <a:xfrm>
            <a:off x="3719736" y="2691577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</a:rPr>
              <a:t>管理沟通</a:t>
            </a:r>
            <a:endParaRPr kumimoji="1" lang="en-US" altLang="zh-CN" sz="4000" dirty="0">
              <a:solidFill>
                <a:srgbClr val="E7D4AD"/>
              </a:solidFill>
              <a:latin typeface="OPPOSans Heavy" pitchFamily="18" charset="-122"/>
              <a:ea typeface="OPPOSans Heavy" pitchFamily="18" charset="-122"/>
              <a:cs typeface="OPPOSans Heavy" pitchFamily="18" charset="-122"/>
            </a:endParaRPr>
          </a:p>
          <a:p>
            <a:pPr algn="r"/>
            <a:r>
              <a:rPr kumimoji="1" lang="en-US" altLang="zh-CN" sz="2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</a:rPr>
              <a:t>Management Communication</a:t>
            </a:r>
            <a:r>
              <a:rPr kumimoji="1" lang="zh-CN" altLang="en-US" sz="2000" dirty="0">
                <a:solidFill>
                  <a:srgbClr val="E7D4AD"/>
                </a:solidFill>
                <a:latin typeface="OPPOSans Heavy" pitchFamily="18" charset="-122"/>
                <a:ea typeface="OPPOSans Heavy" pitchFamily="18" charset="-122"/>
                <a:cs typeface="OPPOSans Heavy" pitchFamily="18" charset="-122"/>
              </a:rPr>
              <a:t>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0131EC-C9D0-D740-B31C-C50056B920A9}"/>
              </a:ext>
            </a:extLst>
          </p:cNvPr>
          <p:cNvSpPr txBox="1"/>
          <p:nvPr/>
        </p:nvSpPr>
        <p:spPr>
          <a:xfrm>
            <a:off x="8420514" y="4016815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500" b="1" dirty="0">
                <a:solidFill>
                  <a:srgbClr val="E7D4AD"/>
                </a:solidFill>
                <a:latin typeface="+mn-ea"/>
                <a:cs typeface="OPPOSans" pitchFamily="18" charset="-122"/>
              </a:rPr>
              <a:t>By Susan</a:t>
            </a:r>
            <a:endParaRPr kumimoji="1" lang="zh-CN" altLang="en-US" sz="1500" b="1" dirty="0">
              <a:solidFill>
                <a:srgbClr val="E7D4AD"/>
              </a:solidFill>
              <a:latin typeface="+mn-ea"/>
              <a:cs typeface="OPPOSans" pitchFamily="18" charset="-122"/>
            </a:endParaRPr>
          </a:p>
        </p:txBody>
      </p:sp>
      <p:pic>
        <p:nvPicPr>
          <p:cNvPr id="2" name="图形 1" descr="会议室">
            <a:extLst>
              <a:ext uri="{FF2B5EF4-FFF2-40B4-BE49-F238E27FC236}">
                <a16:creationId xmlns:a16="http://schemas.microsoft.com/office/drawing/2014/main" id="{FC1EB0C1-ED7F-446F-86C7-5E5B110F2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0582" y="2580383"/>
            <a:ext cx="961256" cy="961256"/>
          </a:xfrm>
          <a:prstGeom prst="rect">
            <a:avLst/>
          </a:prstGeom>
        </p:spPr>
      </p:pic>
      <p:pic>
        <p:nvPicPr>
          <p:cNvPr id="6" name="图形 5" descr="书籍">
            <a:extLst>
              <a:ext uri="{FF2B5EF4-FFF2-40B4-BE49-F238E27FC236}">
                <a16:creationId xmlns:a16="http://schemas.microsoft.com/office/drawing/2014/main" id="{E9546847-7650-4FA8-985F-AEFBF4F2C8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0015" y="4337293"/>
            <a:ext cx="603875" cy="603875"/>
          </a:xfrm>
          <a:prstGeom prst="rect">
            <a:avLst/>
          </a:prstGeom>
        </p:spPr>
      </p:pic>
      <p:pic>
        <p:nvPicPr>
          <p:cNvPr id="14" name="图形 13" descr="书籍">
            <a:extLst>
              <a:ext uri="{FF2B5EF4-FFF2-40B4-BE49-F238E27FC236}">
                <a16:creationId xmlns:a16="http://schemas.microsoft.com/office/drawing/2014/main" id="{5CF44A8E-A132-493A-803B-120D72992F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3417" y="4985365"/>
            <a:ext cx="621183" cy="621183"/>
          </a:xfrm>
          <a:prstGeom prst="rect">
            <a:avLst/>
          </a:prstGeom>
        </p:spPr>
      </p:pic>
      <p:pic>
        <p:nvPicPr>
          <p:cNvPr id="15" name="图形 14" descr="书籍">
            <a:extLst>
              <a:ext uri="{FF2B5EF4-FFF2-40B4-BE49-F238E27FC236}">
                <a16:creationId xmlns:a16="http://schemas.microsoft.com/office/drawing/2014/main" id="{B97D8087-B872-4F26-8AE7-859BC1FEDE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0725" y="5600035"/>
            <a:ext cx="603875" cy="60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68E18C-CF65-4010-BEE2-E26199FCABA9}"/>
              </a:ext>
            </a:extLst>
          </p:cNvPr>
          <p:cNvSpPr txBox="1"/>
          <p:nvPr/>
        </p:nvSpPr>
        <p:spPr>
          <a:xfrm>
            <a:off x="1991544" y="5046978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关键对话：如何高效能沟通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2779A3-14F6-46BB-A9C6-4D3950B0D557}"/>
              </a:ext>
            </a:extLst>
          </p:cNvPr>
          <p:cNvSpPr txBox="1"/>
          <p:nvPr/>
        </p:nvSpPr>
        <p:spPr>
          <a:xfrm>
            <a:off x="1991544" y="4337293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非暴力沟通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5F8856-9474-4466-ADC2-307C93F1B3A7}"/>
              </a:ext>
            </a:extLst>
          </p:cNvPr>
          <p:cNvSpPr txBox="1"/>
          <p:nvPr/>
        </p:nvSpPr>
        <p:spPr>
          <a:xfrm>
            <a:off x="1991544" y="5701917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管理沟通</a:t>
            </a:r>
            <a:r>
              <a:rPr lang="en-US" altLang="zh-CN" sz="2000" dirty="0">
                <a:latin typeface="+mn-ea"/>
              </a:rPr>
              <a:t>—</a:t>
            </a:r>
            <a:r>
              <a:rPr lang="zh-CN" altLang="en-US" sz="2000" dirty="0">
                <a:latin typeface="+mn-ea"/>
              </a:rPr>
              <a:t>理论、工具、测评、案例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72075" y="493374"/>
            <a:ext cx="5412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3.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一对一季度评估沟通</a:t>
            </a:r>
          </a:p>
          <a:p>
            <a:endParaRPr lang="zh-CN" altLang="en-US" sz="3200" dirty="0">
              <a:solidFill>
                <a:srgbClr val="0CA678"/>
              </a:solidFill>
              <a:latin typeface="+mn-ea"/>
            </a:endParaRPr>
          </a:p>
          <a:p>
            <a:endParaRPr lang="zh-CN" altLang="en-US" sz="3200" dirty="0">
              <a:solidFill>
                <a:srgbClr val="0CA678"/>
              </a:solidFill>
              <a:latin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6632"/>
            <a:ext cx="914400" cy="9153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3A598-0570-4E66-9083-B49A4E73BCD8}"/>
              </a:ext>
            </a:extLst>
          </p:cNvPr>
          <p:cNvSpPr txBox="1"/>
          <p:nvPr/>
        </p:nvSpPr>
        <p:spPr>
          <a:xfrm>
            <a:off x="1155535" y="1620538"/>
            <a:ext cx="5329909" cy="511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自下而上：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汇报总结季度绩效达成情况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表达资源需求，寻求帮助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及时获得上级指导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自上而下：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为管理者绩效评估提供依据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了解</a:t>
            </a:r>
            <a:r>
              <a:rPr lang="en-US" altLang="zh-CN" sz="2000" dirty="0">
                <a:latin typeface="+mj-lt"/>
              </a:rPr>
              <a:t>FC</a:t>
            </a:r>
            <a:r>
              <a:rPr lang="zh-CN" altLang="en-US" sz="2000" dirty="0">
                <a:latin typeface="+mj-lt"/>
              </a:rPr>
              <a:t>目标达成进度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挖掘员工个人需求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就事论事，增强成就感和紧迫感</a:t>
            </a:r>
            <a:endParaRPr lang="en-US" altLang="zh-CN" sz="20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8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62" y="1996015"/>
            <a:ext cx="914400" cy="914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93C3F3-A2B1-49F4-8E29-0AB820282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5444" y="2289628"/>
            <a:ext cx="5451276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8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25249" y="409772"/>
            <a:ext cx="541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4.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会议沟通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238" y="116632"/>
            <a:ext cx="914400" cy="9153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8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62" y="1996015"/>
            <a:ext cx="914400" cy="914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796108-9C3C-4FCE-B10B-93011C911A41}"/>
              </a:ext>
            </a:extLst>
          </p:cNvPr>
          <p:cNvSpPr txBox="1"/>
          <p:nvPr/>
        </p:nvSpPr>
        <p:spPr>
          <a:xfrm>
            <a:off x="2423592" y="1739109"/>
            <a:ext cx="8928992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周会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月会</a:t>
            </a:r>
            <a:r>
              <a:rPr lang="en-US" altLang="zh-CN" sz="2000" dirty="0">
                <a:latin typeface="+mn-ea"/>
              </a:rPr>
              <a:t>: </a:t>
            </a:r>
            <a:r>
              <a:rPr lang="zh-CN" altLang="en-US" sz="2000" dirty="0">
                <a:latin typeface="+mn-ea"/>
              </a:rPr>
              <a:t>及时分享和发现问题，横向和纵向复盘业务状况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经营者学院：业务交流，技能传递 ，树立标杆，集思广益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管理者会议：了解各部门业务现状和问题，商议解决方案，明确企业目标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443A46-92F7-4E2A-A4F0-263B76FDA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568" y="3467001"/>
            <a:ext cx="8640960" cy="31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54360" y="689426"/>
            <a:ext cx="541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5.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价值观共识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0" y="333607"/>
            <a:ext cx="914400" cy="914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75520" y="1844824"/>
            <a:ext cx="9001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200" dirty="0">
                <a:solidFill>
                  <a:srgbClr val="010303"/>
                </a:solidFill>
                <a:latin typeface="+mn-ea"/>
              </a:rPr>
              <a:t>价值观是人们行动决策的依据，是人们的行为准则，也就是大脑中决定是否执行的系统，它决定一件事值不值得干？该不该干？该怎么干？</a:t>
            </a:r>
            <a:endParaRPr lang="en-US" altLang="zh-CN" sz="2200" dirty="0">
              <a:solidFill>
                <a:srgbClr val="010303"/>
              </a:solidFill>
              <a:latin typeface="+mn-ea"/>
            </a:endParaRPr>
          </a:p>
          <a:p>
            <a:pPr algn="just"/>
            <a:endParaRPr lang="zh-CN" altLang="en-US" sz="2200" dirty="0">
              <a:solidFill>
                <a:srgbClr val="010303"/>
              </a:solidFill>
              <a:latin typeface="+mn-ea"/>
            </a:endParaRPr>
          </a:p>
          <a:p>
            <a:pPr algn="just"/>
            <a:r>
              <a:rPr lang="zh-CN" altLang="en-US" sz="2200" dirty="0">
                <a:solidFill>
                  <a:srgbClr val="010303"/>
                </a:solidFill>
                <a:latin typeface="+mn-ea"/>
              </a:rPr>
              <a:t>价值观会主宰我们的人生方式，影响我们对周围一切的反应</a:t>
            </a:r>
            <a:endParaRPr lang="en-US" altLang="zh-CN" sz="2200" dirty="0">
              <a:solidFill>
                <a:srgbClr val="010303"/>
              </a:solidFill>
              <a:latin typeface="+mn-ea"/>
            </a:endParaRPr>
          </a:p>
          <a:p>
            <a:pPr algn="just"/>
            <a:endParaRPr lang="zh-CN" altLang="en-US" sz="2200" dirty="0">
              <a:solidFill>
                <a:srgbClr val="010303"/>
              </a:solidFill>
              <a:latin typeface="+mn-ea"/>
            </a:endParaRPr>
          </a:p>
          <a:p>
            <a:pPr algn="just"/>
            <a:r>
              <a:rPr lang="zh-CN" altLang="en-US" sz="2200" dirty="0">
                <a:solidFill>
                  <a:srgbClr val="010303"/>
                </a:solidFill>
                <a:latin typeface="+mn-ea"/>
              </a:rPr>
              <a:t>价值观是人们判断是非黑白的信念体系</a:t>
            </a:r>
            <a:endParaRPr lang="en-US" altLang="zh-CN" sz="2200" dirty="0">
              <a:solidFill>
                <a:srgbClr val="010303"/>
              </a:solidFill>
              <a:latin typeface="+mn-ea"/>
            </a:endParaRPr>
          </a:p>
          <a:p>
            <a:pPr algn="just"/>
            <a:endParaRPr lang="zh-CN" altLang="en-US" sz="2200" dirty="0">
              <a:solidFill>
                <a:srgbClr val="010303"/>
              </a:solidFill>
              <a:latin typeface="+mn-ea"/>
            </a:endParaRPr>
          </a:p>
          <a:p>
            <a:pPr algn="just"/>
            <a:r>
              <a:rPr lang="zh-CN" altLang="en-US" sz="2200" dirty="0">
                <a:solidFill>
                  <a:srgbClr val="010303"/>
                </a:solidFill>
                <a:latin typeface="+mn-ea"/>
              </a:rPr>
              <a:t>价值观的冲突是一切矛盾的根源</a:t>
            </a:r>
            <a:endParaRPr lang="en-US" altLang="zh-CN" sz="2200" dirty="0">
              <a:solidFill>
                <a:srgbClr val="010303"/>
              </a:solidFill>
              <a:latin typeface="+mn-ea"/>
            </a:endParaRPr>
          </a:p>
          <a:p>
            <a:pPr algn="just"/>
            <a:endParaRPr lang="en-US" altLang="zh-CN" sz="2200" dirty="0">
              <a:solidFill>
                <a:srgbClr val="010303"/>
              </a:solidFill>
              <a:latin typeface="+mn-ea"/>
            </a:endParaRPr>
          </a:p>
          <a:p>
            <a:pPr algn="just"/>
            <a:r>
              <a:rPr lang="zh-CN" altLang="en-US" sz="2200" dirty="0">
                <a:solidFill>
                  <a:srgbClr val="010303"/>
                </a:solidFill>
                <a:latin typeface="+mn-ea"/>
              </a:rPr>
              <a:t>价值观直接决定了一个人做事的方式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6ADD5F-D130-45AE-84A6-203A6AF23B5F}"/>
              </a:ext>
            </a:extLst>
          </p:cNvPr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</p:spTree>
    <p:extLst>
      <p:ext uri="{BB962C8B-B14F-4D97-AF65-F5344CB8AC3E}">
        <p14:creationId xmlns:p14="http://schemas.microsoft.com/office/powerpoint/2010/main" val="8112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68220" y="663232"/>
            <a:ext cx="541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5.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价值观共识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0" y="333607"/>
            <a:ext cx="914400" cy="91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7951C4-51D5-4CC4-B9DD-E7DB6B0AD747}"/>
              </a:ext>
            </a:extLst>
          </p:cNvPr>
          <p:cNvSpPr/>
          <p:nvPr/>
        </p:nvSpPr>
        <p:spPr>
          <a:xfrm>
            <a:off x="11020" y="129159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2D8F1D-0165-4883-A05A-61CBAD340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846" y="955619"/>
            <a:ext cx="5217242" cy="4798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33E088-B3D8-4ED2-A9CE-26AE58464894}"/>
              </a:ext>
            </a:extLst>
          </p:cNvPr>
          <p:cNvSpPr txBox="1"/>
          <p:nvPr/>
        </p:nvSpPr>
        <p:spPr>
          <a:xfrm>
            <a:off x="1919185" y="1712997"/>
            <a:ext cx="3096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b="1" dirty="0">
                <a:latin typeface="+mn-ea"/>
              </a:rPr>
              <a:t>人才盘点</a:t>
            </a:r>
            <a:endParaRPr lang="en-US" altLang="zh-CN" sz="2500" b="1" dirty="0">
              <a:latin typeface="+mn-ea"/>
            </a:endParaRPr>
          </a:p>
          <a:p>
            <a:pPr algn="ctr"/>
            <a:r>
              <a:rPr lang="zh-CN" altLang="en-US" sz="2500" b="1" dirty="0">
                <a:latin typeface="+mn-ea"/>
              </a:rPr>
              <a:t>阿里人才九宫格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CD7A16-F7EC-4673-9EF2-1DFF84F1A7F2}"/>
              </a:ext>
            </a:extLst>
          </p:cNvPr>
          <p:cNvSpPr txBox="1"/>
          <p:nvPr/>
        </p:nvSpPr>
        <p:spPr>
          <a:xfrm>
            <a:off x="2135560" y="3068168"/>
            <a:ext cx="43924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500" b="0" i="0" dirty="0">
                <a:solidFill>
                  <a:srgbClr val="333333"/>
                </a:solidFill>
                <a:effectLst/>
                <a:latin typeface="+mn-ea"/>
              </a:rPr>
              <a:t>明星：</a:t>
            </a:r>
            <a:r>
              <a:rPr lang="en-US" altLang="zh-CN" sz="2500" b="0" i="0" dirty="0">
                <a:solidFill>
                  <a:srgbClr val="333333"/>
                </a:solidFill>
                <a:effectLst/>
                <a:latin typeface="+mn-ea"/>
              </a:rPr>
              <a:t>20-30%</a:t>
            </a:r>
            <a:r>
              <a:rPr lang="zh-CN" altLang="en-US" sz="2500" b="0" i="0" dirty="0">
                <a:solidFill>
                  <a:srgbClr val="333333"/>
                </a:solidFill>
                <a:effectLst/>
                <a:latin typeface="+mn-ea"/>
              </a:rPr>
              <a:t>左右</a:t>
            </a:r>
            <a:endParaRPr lang="en-US" altLang="zh-CN" sz="25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l"/>
            <a:endParaRPr lang="en-US" altLang="zh-CN" sz="25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 sz="2500" b="0" i="0" dirty="0">
                <a:solidFill>
                  <a:srgbClr val="333333"/>
                </a:solidFill>
                <a:effectLst/>
                <a:latin typeface="+mn-ea"/>
              </a:rPr>
              <a:t>牛、兔子和野狗：</a:t>
            </a:r>
            <a:r>
              <a:rPr lang="en-US" altLang="zh-CN" sz="2500" b="0" i="0" dirty="0">
                <a:solidFill>
                  <a:srgbClr val="333333"/>
                </a:solidFill>
                <a:effectLst/>
                <a:latin typeface="+mn-ea"/>
              </a:rPr>
              <a:t>60-70%</a:t>
            </a:r>
          </a:p>
          <a:p>
            <a:endParaRPr lang="en-US" altLang="zh-CN" sz="25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zh-CN" altLang="en-US" sz="2500" b="0" i="0" dirty="0">
                <a:solidFill>
                  <a:srgbClr val="333333"/>
                </a:solidFill>
                <a:effectLst/>
                <a:latin typeface="+mn-ea"/>
              </a:rPr>
              <a:t>狗：</a:t>
            </a:r>
            <a:r>
              <a:rPr lang="en-US" altLang="zh-CN" sz="2500" b="0" i="0" dirty="0">
                <a:solidFill>
                  <a:srgbClr val="333333"/>
                </a:solidFill>
                <a:effectLst/>
                <a:latin typeface="+mn-ea"/>
              </a:rPr>
              <a:t>10%</a:t>
            </a:r>
            <a:r>
              <a:rPr lang="zh-CN" altLang="en-US" sz="2500" b="0" i="0" dirty="0">
                <a:solidFill>
                  <a:srgbClr val="333333"/>
                </a:solidFill>
                <a:effectLst/>
                <a:latin typeface="+mn-ea"/>
              </a:rPr>
              <a:t>左右</a:t>
            </a:r>
          </a:p>
        </p:txBody>
      </p:sp>
    </p:spTree>
    <p:extLst>
      <p:ext uri="{BB962C8B-B14F-4D97-AF65-F5344CB8AC3E}">
        <p14:creationId xmlns:p14="http://schemas.microsoft.com/office/powerpoint/2010/main" val="354480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54360" y="689426"/>
            <a:ext cx="541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5.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价值观共识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0" y="333607"/>
            <a:ext cx="914400" cy="914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19538" y="1278222"/>
            <a:ext cx="4896544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j-lt"/>
              </a:rPr>
              <a:t>PO</a:t>
            </a:r>
            <a:r>
              <a:rPr lang="zh-CN" altLang="en-US" sz="2000" dirty="0">
                <a:latin typeface="+mj-lt"/>
              </a:rPr>
              <a:t>胜任力模型人才盘点中的价值观解读：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积极主动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正直诚信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责任心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团结协作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客户导向</a:t>
            </a: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我们正在做的事：</a:t>
            </a:r>
            <a:endParaRPr lang="en-US" altLang="zh-CN" sz="2000" dirty="0">
              <a:latin typeface="+mn-ea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年中总结大会</a:t>
            </a:r>
            <a:endParaRPr lang="en-US" altLang="zh-CN" sz="2000" dirty="0">
              <a:latin typeface="+mn-ea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团队价值观宣贯</a:t>
            </a:r>
            <a:endParaRPr lang="en-US" altLang="zh-CN" sz="2000" dirty="0">
              <a:latin typeface="+mn-ea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培养业务标杆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7951C4-51D5-4CC4-B9DD-E7DB6B0AD747}"/>
              </a:ext>
            </a:extLst>
          </p:cNvPr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BA0A40-D39D-45B0-8ACB-BB6214D0F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710" y="2060848"/>
            <a:ext cx="5816805" cy="33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68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07368" y="550583"/>
            <a:ext cx="5412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6.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日常沟通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3" y="232226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247869-D8BF-4D26-BEC3-8848A284AAE7}"/>
              </a:ext>
            </a:extLst>
          </p:cNvPr>
          <p:cNvSpPr txBox="1"/>
          <p:nvPr/>
        </p:nvSpPr>
        <p:spPr>
          <a:xfrm>
            <a:off x="1396840" y="1803367"/>
            <a:ext cx="4414288" cy="291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建立信任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培养团队默契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调动员工积极性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员工激励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倒垃圾</a:t>
            </a:r>
            <a:endParaRPr lang="en-US" altLang="zh-CN" sz="2500" dirty="0"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020051-B7DB-4D0E-A856-FE084CDB36E3}"/>
              </a:ext>
            </a:extLst>
          </p:cNvPr>
          <p:cNvSpPr/>
          <p:nvPr/>
        </p:nvSpPr>
        <p:spPr>
          <a:xfrm>
            <a:off x="13264" y="1321659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C5583CD-4348-4923-9279-B5A211D92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1772816"/>
            <a:ext cx="5616624" cy="294686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31309DE-1D32-4C77-966D-568906738985}"/>
              </a:ext>
            </a:extLst>
          </p:cNvPr>
          <p:cNvSpPr txBox="1"/>
          <p:nvPr/>
        </p:nvSpPr>
        <p:spPr>
          <a:xfrm>
            <a:off x="2207568" y="5208296"/>
            <a:ext cx="8238915" cy="118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你如何调动员工的积极性？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你如何激励组员或者员工？</a:t>
            </a:r>
            <a:endParaRPr lang="en-US" altLang="zh-CN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0423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549400" cy="6857999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  <a:ea typeface="华文黑体" charset="-122"/>
              </a:rPr>
              <a:t>Part 3</a:t>
            </a:r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>
                <a:latin typeface="华文黑体" charset="-122"/>
                <a:ea typeface="华文黑体" charset="-122"/>
              </a:rPr>
              <a:t>如何</a:t>
            </a:r>
            <a:r>
              <a:rPr lang="zh-CN" altLang="en-US" sz="2000" b="1" dirty="0">
                <a:latin typeface="华文黑体" charset="-122"/>
                <a:ea typeface="华文黑体" charset="-122"/>
              </a:rPr>
              <a:t>实现有效沟通和关键对话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62" y="586395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899D38-A214-4297-8447-70F18539D8CA}"/>
              </a:ext>
            </a:extLst>
          </p:cNvPr>
          <p:cNvSpPr txBox="1"/>
          <p:nvPr/>
        </p:nvSpPr>
        <p:spPr>
          <a:xfrm>
            <a:off x="1777690" y="263229"/>
            <a:ext cx="619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n-ea"/>
              </a:rPr>
              <a:t>3.1 </a:t>
            </a:r>
            <a:r>
              <a:rPr lang="zh-CN" altLang="en-US" sz="3600" dirty="0">
                <a:latin typeface="+mn-ea"/>
              </a:rPr>
              <a:t>沟通漏斗</a:t>
            </a:r>
          </a:p>
        </p:txBody>
      </p:sp>
      <p:sp>
        <p:nvSpPr>
          <p:cNvPr id="20" name="任意多边形 1506307" descr="你心里想的100">
            <a:extLst>
              <a:ext uri="{FF2B5EF4-FFF2-40B4-BE49-F238E27FC236}">
                <a16:creationId xmlns:a16="http://schemas.microsoft.com/office/drawing/2014/main" id="{BFA19A68-0765-4198-8AD7-054009998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7690" y="1700808"/>
            <a:ext cx="5529263" cy="426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1F9FB"/>
          </a:solidFill>
          <a:ln w="12700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2" name="直接连接符 1506308">
            <a:extLst>
              <a:ext uri="{FF2B5EF4-FFF2-40B4-BE49-F238E27FC236}">
                <a16:creationId xmlns:a16="http://schemas.microsoft.com/office/drawing/2014/main" id="{11E408D1-65A6-4849-BF1A-6434E93F3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7891" y="2682280"/>
            <a:ext cx="486886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4" name="直接连接符 1506309">
            <a:extLst>
              <a:ext uri="{FF2B5EF4-FFF2-40B4-BE49-F238E27FC236}">
                <a16:creationId xmlns:a16="http://schemas.microsoft.com/office/drawing/2014/main" id="{73654923-C9CE-4B1D-83B7-6AEF5497F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7547" y="3428008"/>
            <a:ext cx="43846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6" name="直接连接符 1506310">
            <a:extLst>
              <a:ext uri="{FF2B5EF4-FFF2-40B4-BE49-F238E27FC236}">
                <a16:creationId xmlns:a16="http://schemas.microsoft.com/office/drawing/2014/main" id="{99F9198C-4046-4979-A982-221BA3EA3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2659" y="4278908"/>
            <a:ext cx="38798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8" name="直接连接符 1506312">
            <a:extLst>
              <a:ext uri="{FF2B5EF4-FFF2-40B4-BE49-F238E27FC236}">
                <a16:creationId xmlns:a16="http://schemas.microsoft.com/office/drawing/2014/main" id="{3366CB94-BB24-4D4B-918F-6CDCAB5A6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2059" y="5083771"/>
            <a:ext cx="330993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0" name="文本框 1506313">
            <a:extLst>
              <a:ext uri="{FF2B5EF4-FFF2-40B4-BE49-F238E27FC236}">
                <a16:creationId xmlns:a16="http://schemas.microsoft.com/office/drawing/2014/main" id="{D032C838-6498-4E0F-B7FE-B1991F9DA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186" y="2006600"/>
            <a:ext cx="3384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你心里想的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100%</a:t>
            </a:r>
          </a:p>
        </p:txBody>
      </p:sp>
      <p:sp>
        <p:nvSpPr>
          <p:cNvPr id="32" name="文本框 1506314">
            <a:extLst>
              <a:ext uri="{FF2B5EF4-FFF2-40B4-BE49-F238E27FC236}">
                <a16:creationId xmlns:a16="http://schemas.microsoft.com/office/drawing/2014/main" id="{6BC65420-9667-4C31-BCA2-41C844D8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059" y="2819995"/>
            <a:ext cx="346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你嘴上说的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80%</a:t>
            </a:r>
          </a:p>
        </p:txBody>
      </p:sp>
      <p:sp>
        <p:nvSpPr>
          <p:cNvPr id="34" name="文本框 1506315">
            <a:extLst>
              <a:ext uri="{FF2B5EF4-FFF2-40B4-BE49-F238E27FC236}">
                <a16:creationId xmlns:a16="http://schemas.microsoft.com/office/drawing/2014/main" id="{DE292681-D349-473E-A267-0E12D9377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509" y="3701058"/>
            <a:ext cx="2889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别人听到的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60%</a:t>
            </a:r>
          </a:p>
        </p:txBody>
      </p:sp>
      <p:sp>
        <p:nvSpPr>
          <p:cNvPr id="36" name="文本框 1506316">
            <a:extLst>
              <a:ext uri="{FF2B5EF4-FFF2-40B4-BE49-F238E27FC236}">
                <a16:creationId xmlns:a16="http://schemas.microsoft.com/office/drawing/2014/main" id="{CF9951AF-1693-4ADD-8474-B119AA56D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3059" y="4583708"/>
            <a:ext cx="2806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latin typeface="Verdana" panose="020B0604030504040204" pitchFamily="34" charset="0"/>
                <a:ea typeface="宋体" panose="02010600030101010101" pitchFamily="2" charset="-122"/>
              </a:rPr>
              <a:t>别人听懂的</a:t>
            </a:r>
            <a:r>
              <a:rPr lang="en-US" altLang="zh-CN" b="1">
                <a:latin typeface="Verdana" panose="020B0604030504040204" pitchFamily="34" charset="0"/>
                <a:ea typeface="宋体" panose="02010600030101010101" pitchFamily="2" charset="-122"/>
              </a:rPr>
              <a:t>40%</a:t>
            </a:r>
          </a:p>
        </p:txBody>
      </p:sp>
      <p:sp>
        <p:nvSpPr>
          <p:cNvPr id="38" name="文本框 1506317">
            <a:extLst>
              <a:ext uri="{FF2B5EF4-FFF2-40B4-BE49-F238E27FC236}">
                <a16:creationId xmlns:a16="http://schemas.microsoft.com/office/drawing/2014/main" id="{48252DED-88B0-4650-A415-5A2931E5A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959" y="5421908"/>
            <a:ext cx="297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别人行动的</a:t>
            </a:r>
            <a:r>
              <a:rPr lang="en-US" altLang="zh-CN" b="1" dirty="0">
                <a:latin typeface="Verdana" panose="020B0604030504040204" pitchFamily="34" charset="0"/>
                <a:ea typeface="宋体" panose="02010600030101010101" pitchFamily="2" charset="-122"/>
              </a:rPr>
              <a:t>20%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DCA67A7-5D85-4D46-8F22-DFBF24D59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503" y="4066780"/>
            <a:ext cx="4535732" cy="279122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741C3CA-17C2-4318-AD78-926CBD5B6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503" y="980914"/>
            <a:ext cx="4527350" cy="29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27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如何实现有效沟通和关键对话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69945F0-5AED-4617-8260-15F2FC89D4E4}"/>
              </a:ext>
            </a:extLst>
          </p:cNvPr>
          <p:cNvSpPr txBox="1"/>
          <p:nvPr/>
        </p:nvSpPr>
        <p:spPr>
          <a:xfrm>
            <a:off x="1343472" y="116632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j-lt"/>
              </a:rPr>
              <a:t> </a:t>
            </a:r>
            <a:r>
              <a:rPr lang="en-US" altLang="zh-CN" sz="3600" dirty="0">
                <a:latin typeface="+mj-lt"/>
              </a:rPr>
              <a:t>3.2 </a:t>
            </a:r>
            <a:r>
              <a:rPr lang="zh-CN" altLang="en-US" sz="3600" dirty="0">
                <a:latin typeface="+mj-lt"/>
              </a:rPr>
              <a:t>沟通的关注点</a:t>
            </a:r>
            <a:r>
              <a:rPr lang="en-US" altLang="zh-CN" sz="3600" dirty="0">
                <a:latin typeface="+mj-lt"/>
              </a:rPr>
              <a:t> </a:t>
            </a:r>
            <a:endParaRPr lang="zh-CN" altLang="en-US" sz="3600" dirty="0">
              <a:latin typeface="+mj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951837"/>
              </p:ext>
            </p:extLst>
          </p:nvPr>
        </p:nvGraphicFramePr>
        <p:xfrm>
          <a:off x="1531446" y="4644469"/>
          <a:ext cx="10673838" cy="2294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218">
                  <a:extLst>
                    <a:ext uri="{9D8B030D-6E8A-4147-A177-3AD203B41FA5}">
                      <a16:colId xmlns:a16="http://schemas.microsoft.com/office/drawing/2014/main" val="2327503797"/>
                    </a:ext>
                  </a:extLst>
                </a:gridCol>
                <a:gridCol w="9133620">
                  <a:extLst>
                    <a:ext uri="{9D8B030D-6E8A-4147-A177-3AD203B41FA5}">
                      <a16:colId xmlns:a16="http://schemas.microsoft.com/office/drawing/2014/main" val="34288783"/>
                    </a:ext>
                  </a:extLst>
                </a:gridCol>
              </a:tblGrid>
              <a:tr h="44071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非言语表述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行为含义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7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手势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柔和的手势表示友好、商量；强硬的手势则意味着：“我是对的，你必须听我的”</a:t>
                      </a:r>
                      <a:endParaRPr lang="en-US" altLang="zh-CN" dirty="0"/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面部表情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微笑表示友善礼貌，皱眉标市怀疑和不满意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40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眼神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盯着看意味着不礼貌，但也可能表示兴趣，寻求支持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03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姿态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双臂怀抱表示防御，开会时独坐一隅意味着傲慢或不感兴趣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9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声音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演说时抑扬顿挫，表明热情，突然停顿时为了造成悬念，吸引注意力</a:t>
                      </a:r>
                    </a:p>
                  </a:txBody>
                  <a:tcPr>
                    <a:solidFill>
                      <a:srgbClr val="E1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25221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8BF7D61-FB48-4689-A370-DE2FAB0B5F07}"/>
              </a:ext>
            </a:extLst>
          </p:cNvPr>
          <p:cNvSpPr txBox="1"/>
          <p:nvPr/>
        </p:nvSpPr>
        <p:spPr>
          <a:xfrm>
            <a:off x="1541693" y="881188"/>
            <a:ext cx="100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语言沟通和非语言沟通：人无法靠一句话来沟通，总得靠整个人来沟通。</a:t>
            </a:r>
            <a:r>
              <a:rPr lang="en-US" altLang="zh-CN" sz="2000" dirty="0">
                <a:latin typeface="+mn-ea"/>
              </a:rPr>
              <a:t>-Peter Drucker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6807B65-37F0-4BD0-8C1B-46FE587C7FB6}"/>
              </a:ext>
            </a:extLst>
          </p:cNvPr>
          <p:cNvSpPr txBox="1"/>
          <p:nvPr/>
        </p:nvSpPr>
        <p:spPr>
          <a:xfrm>
            <a:off x="2676602" y="1808180"/>
            <a:ext cx="6155702" cy="2339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7%</a:t>
            </a:r>
            <a:r>
              <a:rPr lang="zh-CN" altLang="en-US" sz="2500" dirty="0">
                <a:latin typeface="+mn-ea"/>
              </a:rPr>
              <a:t>） 你在说什么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38%</a:t>
            </a:r>
            <a:r>
              <a:rPr lang="zh-CN" altLang="en-US" sz="2500" dirty="0">
                <a:latin typeface="+mn-ea"/>
              </a:rPr>
              <a:t>）你是怎么说的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55%</a:t>
            </a:r>
            <a:r>
              <a:rPr lang="zh-CN" altLang="en-US" sz="2500" dirty="0">
                <a:latin typeface="+mn-ea"/>
              </a:rPr>
              <a:t>）你的身体语言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沟通的语气和身体语言</a:t>
            </a:r>
          </a:p>
        </p:txBody>
      </p:sp>
    </p:spTree>
    <p:extLst>
      <p:ext uri="{BB962C8B-B14F-4D97-AF65-F5344CB8AC3E}">
        <p14:creationId xmlns:p14="http://schemas.microsoft.com/office/powerpoint/2010/main" val="206114998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如何实现有效沟通和关键对话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F31EB3-5DB4-4181-B8A4-9D0A9ABE9182}"/>
              </a:ext>
            </a:extLst>
          </p:cNvPr>
          <p:cNvSpPr txBox="1"/>
          <p:nvPr/>
        </p:nvSpPr>
        <p:spPr>
          <a:xfrm>
            <a:off x="1552810" y="34686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3.3 </a:t>
            </a:r>
            <a:r>
              <a:rPr lang="zh-CN" altLang="en-US" sz="3600" dirty="0">
                <a:latin typeface="+mn-ea"/>
              </a:rPr>
              <a:t>建设性沟通策略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2E5F30-84DA-425D-BB8F-548AC3A52D5A}"/>
              </a:ext>
            </a:extLst>
          </p:cNvPr>
          <p:cNvSpPr txBox="1"/>
          <p:nvPr/>
        </p:nvSpPr>
        <p:spPr>
          <a:xfrm>
            <a:off x="2639616" y="1509936"/>
            <a:ext cx="7632848" cy="233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srgbClr val="0CA678"/>
                </a:solidFill>
                <a:latin typeface="+mn-ea"/>
              </a:rPr>
              <a:t>建设性沟通</a:t>
            </a:r>
            <a:r>
              <a:rPr lang="en-US" altLang="zh-CN" sz="2500" dirty="0">
                <a:solidFill>
                  <a:srgbClr val="0CA678"/>
                </a:solidFill>
                <a:latin typeface="+mn-ea"/>
              </a:rPr>
              <a:t>=</a:t>
            </a:r>
            <a:r>
              <a:rPr lang="zh-CN" altLang="en-US" sz="2500" dirty="0">
                <a:solidFill>
                  <a:srgbClr val="0CA678"/>
                </a:solidFill>
                <a:latin typeface="+mn-ea"/>
              </a:rPr>
              <a:t>问题解决</a:t>
            </a:r>
            <a:r>
              <a:rPr lang="en-US" altLang="zh-CN" sz="2500" dirty="0">
                <a:solidFill>
                  <a:srgbClr val="0CA678"/>
                </a:solidFill>
                <a:latin typeface="+mn-ea"/>
              </a:rPr>
              <a:t>+</a:t>
            </a:r>
            <a:r>
              <a:rPr lang="zh-CN" altLang="en-US" sz="2500" dirty="0">
                <a:solidFill>
                  <a:srgbClr val="0CA678"/>
                </a:solidFill>
                <a:latin typeface="+mn-ea"/>
              </a:rPr>
              <a:t>积极人际关系</a:t>
            </a:r>
            <a:endParaRPr lang="en-US" altLang="zh-CN" sz="2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1</a:t>
            </a:r>
            <a:r>
              <a:rPr lang="zh-CN" altLang="en-US" sz="2500" dirty="0">
                <a:latin typeface="+mn-ea"/>
              </a:rPr>
              <a:t>）第</a:t>
            </a:r>
            <a:r>
              <a:rPr lang="en-US" altLang="zh-CN" sz="2500" dirty="0">
                <a:latin typeface="+mn-ea"/>
              </a:rPr>
              <a:t>1</a:t>
            </a:r>
            <a:r>
              <a:rPr lang="zh-CN" altLang="en-US" sz="2500" dirty="0">
                <a:latin typeface="+mn-ea"/>
              </a:rPr>
              <a:t>层含义：准确传达信息（复述一遍）</a:t>
            </a:r>
            <a:endParaRPr lang="en-US" altLang="zh-CN" sz="2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2</a:t>
            </a:r>
            <a:r>
              <a:rPr lang="zh-CN" altLang="en-US" sz="2500" dirty="0">
                <a:latin typeface="+mn-ea"/>
              </a:rPr>
              <a:t>）第</a:t>
            </a:r>
            <a:r>
              <a:rPr lang="en-US" altLang="zh-CN" sz="2500" dirty="0">
                <a:latin typeface="+mn-ea"/>
              </a:rPr>
              <a:t>2</a:t>
            </a:r>
            <a:r>
              <a:rPr lang="zh-CN" altLang="en-US" sz="2500" dirty="0">
                <a:latin typeface="+mn-ea"/>
              </a:rPr>
              <a:t>层含义：解决实际问题（明确沟通目的）</a:t>
            </a:r>
            <a:endParaRPr lang="en-US" altLang="zh-CN" sz="25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（</a:t>
            </a:r>
            <a:r>
              <a:rPr lang="en-US" altLang="zh-CN" sz="2500" dirty="0">
                <a:latin typeface="+mn-ea"/>
              </a:rPr>
              <a:t>3</a:t>
            </a:r>
            <a:r>
              <a:rPr lang="zh-CN" altLang="en-US" sz="2500" dirty="0">
                <a:latin typeface="+mn-ea"/>
              </a:rPr>
              <a:t>）第</a:t>
            </a:r>
            <a:r>
              <a:rPr lang="en-US" altLang="zh-CN" sz="2500" dirty="0">
                <a:latin typeface="+mn-ea"/>
              </a:rPr>
              <a:t>3</a:t>
            </a:r>
            <a:r>
              <a:rPr lang="zh-CN" altLang="en-US" sz="2500" dirty="0">
                <a:latin typeface="+mn-ea"/>
              </a:rPr>
              <a:t>层含义：通过沟通巩固关系（建立信任）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B7C9E5-7AF0-4504-96A6-E583EDA93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152" y="4224024"/>
            <a:ext cx="3528392" cy="23374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05C13A-17DE-4BBF-9F64-13CDC3229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983" y="4224024"/>
            <a:ext cx="4045730" cy="23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810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b="1" dirty="0">
                <a:latin typeface="华文黑体" charset="-122"/>
                <a:ea typeface="华文黑体" charset="-122"/>
              </a:rPr>
              <a:t>如何实现有效沟通和关键对话</a:t>
            </a:r>
            <a:endParaRPr lang="zh-CN" altLang="en-US" sz="2000" b="1" dirty="0">
              <a:latin typeface="华文黑体" charset="-122"/>
              <a:ea typeface="华文黑体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62713E-3C26-4C12-9F25-A3C0C71F270B}"/>
              </a:ext>
            </a:extLst>
          </p:cNvPr>
          <p:cNvSpPr txBox="1"/>
          <p:nvPr/>
        </p:nvSpPr>
        <p:spPr>
          <a:xfrm>
            <a:off x="1835849" y="1628800"/>
            <a:ext cx="6336704" cy="407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对事不对人，分享事实经过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具体告诉成员什么地方做错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让他们清楚地知道你对这项过错的感受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不要再第三者面前公开责任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批评时，情绪不可冲动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对女性进行批评时，采取柔和的方式</a:t>
            </a:r>
            <a:endParaRPr lang="en-US" altLang="zh-CN" sz="2500" dirty="0">
              <a:latin typeface="+mn-ea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+mn-ea"/>
              </a:rPr>
              <a:t>不要只有批评而不赞美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726AE-8464-4FC1-92D2-74A000699239}"/>
              </a:ext>
            </a:extLst>
          </p:cNvPr>
          <p:cNvSpPr txBox="1"/>
          <p:nvPr/>
        </p:nvSpPr>
        <p:spPr>
          <a:xfrm>
            <a:off x="1812808" y="428769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3.4 </a:t>
            </a:r>
            <a:r>
              <a:rPr lang="zh-CN" altLang="en-US" sz="3600" dirty="0">
                <a:latin typeface="+mn-ea"/>
              </a:rPr>
              <a:t>有效批评的方法：</a:t>
            </a: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83DE30-A225-4E44-8287-A7E9F4F88798}"/>
              </a:ext>
            </a:extLst>
          </p:cNvPr>
          <p:cNvSpPr txBox="1"/>
          <p:nvPr/>
        </p:nvSpPr>
        <p:spPr>
          <a:xfrm>
            <a:off x="8372338" y="2780928"/>
            <a:ext cx="3633294" cy="151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chemeClr val="tx2"/>
                </a:solidFill>
                <a:latin typeface="+mn-ea"/>
              </a:rPr>
              <a:t>💡三明治法：</a:t>
            </a:r>
          </a:p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b="1" dirty="0">
                <a:latin typeface="+mn-ea"/>
              </a:rPr>
              <a:t>认同、欣赏、关爱、幽默感</a:t>
            </a:r>
          </a:p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b="1" dirty="0">
                <a:latin typeface="+mn-ea"/>
              </a:rPr>
              <a:t>建议、批评</a:t>
            </a:r>
          </a:p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b="1" dirty="0">
                <a:latin typeface="+mn-ea"/>
              </a:rPr>
              <a:t>鼓励、希望、信任、支持</a:t>
            </a:r>
          </a:p>
        </p:txBody>
      </p:sp>
    </p:spTree>
    <p:extLst>
      <p:ext uri="{BB962C8B-B14F-4D97-AF65-F5344CB8AC3E}">
        <p14:creationId xmlns:p14="http://schemas.microsoft.com/office/powerpoint/2010/main" val="42741436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A_矩形 106"/>
          <p:cNvSpPr/>
          <p:nvPr>
            <p:custDataLst>
              <p:tags r:id="rId1"/>
            </p:custDataLst>
          </p:nvPr>
        </p:nvSpPr>
        <p:spPr>
          <a:xfrm flipH="1">
            <a:off x="-3222" y="908720"/>
            <a:ext cx="528459" cy="5040560"/>
          </a:xfrm>
          <a:prstGeom prst="rect">
            <a:avLst/>
          </a:prstGeom>
          <a:solidFill>
            <a:srgbClr val="0CA6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华文黑体" charset="-122"/>
                <a:ea typeface="华文黑体" charset="-122"/>
              </a:rPr>
              <a:t>管理沟通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黑体" charset="-122"/>
              <a:ea typeface="华文黑体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9717D0-A453-AC4F-90FC-7F0113290054}"/>
              </a:ext>
            </a:extLst>
          </p:cNvPr>
          <p:cNvSpPr/>
          <p:nvPr/>
        </p:nvSpPr>
        <p:spPr>
          <a:xfrm>
            <a:off x="9456377" y="3148"/>
            <a:ext cx="3359696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B00354-751D-DD41-9210-5983EAF15BD4}"/>
              </a:ext>
            </a:extLst>
          </p:cNvPr>
          <p:cNvSpPr/>
          <p:nvPr/>
        </p:nvSpPr>
        <p:spPr>
          <a:xfrm>
            <a:off x="9408368" y="-3148"/>
            <a:ext cx="1790311" cy="6858000"/>
          </a:xfrm>
          <a:prstGeom prst="rect">
            <a:avLst/>
          </a:prstGeom>
          <a:solidFill>
            <a:srgbClr val="0CA67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9345914" y="908720"/>
            <a:ext cx="923330" cy="41044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+mn-ea"/>
              </a:rPr>
              <a:t>CONTENTS</a:t>
            </a:r>
            <a:endParaRPr lang="zh-CN" altLang="en-US" sz="4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4BFC439-16D1-8C46-B3BA-0F88F0A8A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1013088" cy="433951"/>
          </a:xfrm>
          <a:prstGeom prst="rect">
            <a:avLst/>
          </a:prstGeom>
        </p:spPr>
      </p:pic>
      <p:pic>
        <p:nvPicPr>
          <p:cNvPr id="20" name="图形 19" descr="帮助">
            <a:extLst>
              <a:ext uri="{FF2B5EF4-FFF2-40B4-BE49-F238E27FC236}">
                <a16:creationId xmlns:a16="http://schemas.microsoft.com/office/drawing/2014/main" id="{67AF400E-4575-43F7-888D-9536485FB5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299" y="2201336"/>
            <a:ext cx="648072" cy="64807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EE8A4E7-DFCE-4381-8997-D9D7CBC8141A}"/>
              </a:ext>
            </a:extLst>
          </p:cNvPr>
          <p:cNvSpPr txBox="1"/>
          <p:nvPr/>
        </p:nvSpPr>
        <p:spPr>
          <a:xfrm>
            <a:off x="1874909" y="2203077"/>
            <a:ext cx="64278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+mn-ea"/>
              </a:rPr>
              <a:t>Part 1: </a:t>
            </a:r>
            <a:r>
              <a:rPr lang="zh-CN" altLang="en-US" sz="3000" dirty="0">
                <a:latin typeface="+mn-ea"/>
              </a:rPr>
              <a:t>为什么要进行管理沟通</a:t>
            </a:r>
          </a:p>
        </p:txBody>
      </p:sp>
      <p:pic>
        <p:nvPicPr>
          <p:cNvPr id="33" name="图形 32" descr="帮助">
            <a:extLst>
              <a:ext uri="{FF2B5EF4-FFF2-40B4-BE49-F238E27FC236}">
                <a16:creationId xmlns:a16="http://schemas.microsoft.com/office/drawing/2014/main" id="{3AC34A02-CEF8-4858-9776-64BF975DF1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87" y="3210352"/>
            <a:ext cx="648072" cy="64807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42F6D45-EDCF-4F23-BB02-4CF29FBEA4DC}"/>
              </a:ext>
            </a:extLst>
          </p:cNvPr>
          <p:cNvSpPr txBox="1"/>
          <p:nvPr/>
        </p:nvSpPr>
        <p:spPr>
          <a:xfrm>
            <a:off x="1718371" y="3195795"/>
            <a:ext cx="7113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Part 2: </a:t>
            </a:r>
            <a:r>
              <a:rPr lang="zh-CN" altLang="en-US" sz="3000" dirty="0">
                <a:latin typeface="+mj-lt"/>
              </a:rPr>
              <a:t>管理沟通</a:t>
            </a:r>
            <a:r>
              <a:rPr lang="en-US" altLang="zh-CN" sz="3000" dirty="0">
                <a:latin typeface="+mj-lt"/>
              </a:rPr>
              <a:t>: </a:t>
            </a:r>
            <a:r>
              <a:rPr lang="zh-CN" altLang="en-US" sz="3000" dirty="0">
                <a:latin typeface="+mj-lt"/>
              </a:rPr>
              <a:t>我们正在做的事</a:t>
            </a:r>
          </a:p>
        </p:txBody>
      </p:sp>
      <p:pic>
        <p:nvPicPr>
          <p:cNvPr id="35" name="图形 34" descr="帮助">
            <a:extLst>
              <a:ext uri="{FF2B5EF4-FFF2-40B4-BE49-F238E27FC236}">
                <a16:creationId xmlns:a16="http://schemas.microsoft.com/office/drawing/2014/main" id="{093A02B2-80E7-424D-8AD7-28782693C4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873" y="4238974"/>
            <a:ext cx="648072" cy="64807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42960A0-BBF2-47A9-9971-BB413519FFB5}"/>
              </a:ext>
            </a:extLst>
          </p:cNvPr>
          <p:cNvSpPr txBox="1"/>
          <p:nvPr/>
        </p:nvSpPr>
        <p:spPr>
          <a:xfrm>
            <a:off x="1725958" y="4199139"/>
            <a:ext cx="7619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Part 3:</a:t>
            </a:r>
            <a:r>
              <a:rPr lang="zh-CN" altLang="en-US" sz="3000" dirty="0">
                <a:latin typeface="+mj-lt"/>
              </a:rPr>
              <a:t> 如何实现有效沟通和关键对话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ldLvl="0" animBg="1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b="1" dirty="0">
                <a:latin typeface="华文黑体" charset="-122"/>
                <a:ea typeface="华文黑体" charset="-122"/>
              </a:rPr>
              <a:t>如何实现有效沟通和关键对话</a:t>
            </a:r>
            <a:endParaRPr lang="zh-CN" altLang="en-US" sz="2000" b="1" dirty="0">
              <a:latin typeface="华文黑体" charset="-122"/>
              <a:ea typeface="华文黑体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62713E-3C26-4C12-9F25-A3C0C71F270B}"/>
              </a:ext>
            </a:extLst>
          </p:cNvPr>
          <p:cNvSpPr txBox="1"/>
          <p:nvPr/>
        </p:nvSpPr>
        <p:spPr>
          <a:xfrm>
            <a:off x="1991544" y="1359149"/>
            <a:ext cx="9189841" cy="60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从心开始：极怒时莫与人书，极喜时莫与人物。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726AE-8464-4FC1-92D2-74A000699239}"/>
              </a:ext>
            </a:extLst>
          </p:cNvPr>
          <p:cNvSpPr txBox="1"/>
          <p:nvPr/>
        </p:nvSpPr>
        <p:spPr>
          <a:xfrm>
            <a:off x="1812808" y="428769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3.5 </a:t>
            </a:r>
            <a:r>
              <a:rPr lang="zh-CN" altLang="en-US" sz="3600" dirty="0">
                <a:latin typeface="+mn-ea"/>
              </a:rPr>
              <a:t>管理沟通工具箱</a:t>
            </a: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形 3" descr="书籍">
            <a:extLst>
              <a:ext uri="{FF2B5EF4-FFF2-40B4-BE49-F238E27FC236}">
                <a16:creationId xmlns:a16="http://schemas.microsoft.com/office/drawing/2014/main" id="{BF639A8E-7B57-4FCC-B1A3-40D42FF547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3793" y="6259005"/>
            <a:ext cx="603875" cy="603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4A1A8B-D628-4EA7-924E-0900B03C6D97}"/>
              </a:ext>
            </a:extLst>
          </p:cNvPr>
          <p:cNvSpPr txBox="1"/>
          <p:nvPr/>
        </p:nvSpPr>
        <p:spPr>
          <a:xfrm>
            <a:off x="9202183" y="6315973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高效能人士的七个习惯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8B47D-71E7-4E2F-8002-B346C8F76AFF}"/>
              </a:ext>
            </a:extLst>
          </p:cNvPr>
          <p:cNvSpPr txBox="1"/>
          <p:nvPr/>
        </p:nvSpPr>
        <p:spPr>
          <a:xfrm>
            <a:off x="6384032" y="6336114"/>
            <a:ext cx="833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chemeClr val="tx2"/>
                </a:solidFill>
                <a:latin typeface="+mn-ea"/>
              </a:rPr>
              <a:t>Stephen  R . Covey</a:t>
            </a:r>
            <a:endParaRPr lang="en-US" altLang="zh-CN" sz="2000" b="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CB78CD-E2A0-4B4E-94BD-0BFC8E65E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2" y="2415892"/>
            <a:ext cx="4442824" cy="34613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CF0778-5AF5-49F7-AE93-73B5C6B167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023" y="2433510"/>
            <a:ext cx="4262362" cy="34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511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b="1" dirty="0">
                <a:latin typeface="华文黑体" charset="-122"/>
                <a:ea typeface="华文黑体" charset="-122"/>
              </a:rPr>
              <a:t>如何实现有效沟通和关键对话</a:t>
            </a:r>
            <a:endParaRPr lang="zh-CN" altLang="en-US" sz="2000" b="1" dirty="0">
              <a:latin typeface="华文黑体" charset="-122"/>
              <a:ea typeface="华文黑体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62713E-3C26-4C12-9F25-A3C0C71F270B}"/>
              </a:ext>
            </a:extLst>
          </p:cNvPr>
          <p:cNvSpPr txBox="1"/>
          <p:nvPr/>
        </p:nvSpPr>
        <p:spPr>
          <a:xfrm>
            <a:off x="1812808" y="1973497"/>
            <a:ext cx="4896544" cy="291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始终清晰沟通的目标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引导性思维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做双核的对话人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缓和沟通氛围</a:t>
            </a:r>
            <a:endParaRPr lang="en-US" altLang="zh-CN" sz="25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移情式倾听</a:t>
            </a:r>
            <a:endParaRPr lang="en-US" altLang="zh-CN" sz="2500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726AE-8464-4FC1-92D2-74A000699239}"/>
              </a:ext>
            </a:extLst>
          </p:cNvPr>
          <p:cNvSpPr txBox="1"/>
          <p:nvPr/>
        </p:nvSpPr>
        <p:spPr>
          <a:xfrm>
            <a:off x="1812808" y="428769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3.6 </a:t>
            </a:r>
            <a:r>
              <a:rPr lang="zh-CN" altLang="en-US" sz="3600" dirty="0">
                <a:latin typeface="+mn-ea"/>
              </a:rPr>
              <a:t>管理沟通工具箱</a:t>
            </a:r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形 3" descr="书籍">
            <a:extLst>
              <a:ext uri="{FF2B5EF4-FFF2-40B4-BE49-F238E27FC236}">
                <a16:creationId xmlns:a16="http://schemas.microsoft.com/office/drawing/2014/main" id="{BF639A8E-7B57-4FCC-B1A3-40D42FF547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0286" y="6135973"/>
            <a:ext cx="603875" cy="603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4A1A8B-D628-4EA7-924E-0900B03C6D97}"/>
              </a:ext>
            </a:extLst>
          </p:cNvPr>
          <p:cNvSpPr txBox="1"/>
          <p:nvPr/>
        </p:nvSpPr>
        <p:spPr>
          <a:xfrm>
            <a:off x="8483588" y="6237855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关键对话：如何高效能沟通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44F0CE-74A7-4569-B62C-823C6D4C4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040" y="1973497"/>
            <a:ext cx="5264667" cy="34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474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华文黑体" charset="-122"/>
                <a:ea typeface="华文黑体" charset="-122"/>
              </a:rPr>
              <a:t>Part 3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如何实现有效沟通和关键对话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15AFD9-1DFD-4C22-B078-08222EC2E113}"/>
              </a:ext>
            </a:extLst>
          </p:cNvPr>
          <p:cNvSpPr txBox="1"/>
          <p:nvPr/>
        </p:nvSpPr>
        <p:spPr>
          <a:xfrm>
            <a:off x="2135560" y="1453719"/>
            <a:ext cx="9179736" cy="373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当你想填掉一块沼泽地时，你不要把泥土扔到沼泽地的中间——从中间填起，应该先从边缘填起，逐渐向中间发展。沟通技能也如此！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提高沟通技能非一朝一夕之功，是一个循序渐进的过程，只有在实际工作中不断充实。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技术知识一般都可以很快地消化吸收，而人事技能、社交技能体现人的不同观点、价值观念和信念，需要大量的实践，日常渗透——沟通、沟通、再沟通</a:t>
            </a:r>
            <a:r>
              <a:rPr lang="en-US" altLang="zh-CN" sz="2000" dirty="0">
                <a:latin typeface="+mn-ea"/>
              </a:rPr>
              <a:t>!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9241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6"/>
          <p:cNvPicPr>
            <a:picLocks noChangeAspect="1"/>
          </p:cNvPicPr>
          <p:nvPr/>
        </p:nvPicPr>
        <p:blipFill>
          <a:blip r:embed="rId3"/>
          <a:srcRect t="33952"/>
          <a:stretch>
            <a:fillRect/>
          </a:stretch>
        </p:blipFill>
        <p:spPr>
          <a:xfrm>
            <a:off x="-4445" y="235585"/>
            <a:ext cx="6298565" cy="66433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887210" y="2668270"/>
            <a:ext cx="4718685" cy="3184221"/>
            <a:chOff x="2919" y="3912"/>
            <a:chExt cx="6193" cy="3809"/>
          </a:xfrm>
        </p:grpSpPr>
        <p:sp>
          <p:nvSpPr>
            <p:cNvPr id="7" name="文本框 6"/>
            <p:cNvSpPr txBox="1"/>
            <p:nvPr/>
          </p:nvSpPr>
          <p:spPr>
            <a:xfrm>
              <a:off x="3076" y="5202"/>
              <a:ext cx="6036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CA678"/>
                  </a:solidFill>
                  <a:latin typeface="华文黑体" charset="-122"/>
                  <a:ea typeface="华文黑体" charset="-122"/>
                </a:rPr>
                <a:t>THANK YOU FOR YOUR WATCHING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919" y="3912"/>
              <a:ext cx="6145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5400" dirty="0">
                  <a:solidFill>
                    <a:srgbClr val="0CA678"/>
                  </a:solidFill>
                  <a:latin typeface="+mj-ea"/>
                  <a:ea typeface="+mj-ea"/>
                </a:rPr>
                <a:t>感谢您的观看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281" y="7244"/>
              <a:ext cx="2831" cy="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rgbClr val="3F434F"/>
                  </a:solidFill>
                  <a:latin typeface="+mn-ea"/>
                </a:rPr>
                <a:t>Susan</a:t>
              </a:r>
              <a:endParaRPr lang="zh-CN" sz="2000" dirty="0" err="1">
                <a:solidFill>
                  <a:srgbClr val="3F434F"/>
                </a:solidFill>
                <a:latin typeface="+mn-ea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A841E8D-1156-5B4F-808A-40021DD29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549400" cy="6857999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  <a:ea typeface="华文黑体" charset="-122"/>
              </a:rPr>
              <a:t>Part 1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为什么要进行管理沟通？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4D52F0-8D18-4FAD-96A0-8EC6421601D8}"/>
              </a:ext>
            </a:extLst>
          </p:cNvPr>
          <p:cNvSpPr txBox="1"/>
          <p:nvPr/>
        </p:nvSpPr>
        <p:spPr>
          <a:xfrm>
            <a:off x="1828996" y="1043595"/>
            <a:ext cx="10176636" cy="4814010"/>
          </a:xfrm>
          <a:prstGeom prst="rect">
            <a:avLst/>
          </a:prstGeom>
          <a:solidFill>
            <a:srgbClr val="E1F9FB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00" dirty="0">
                <a:latin typeface="+mn-ea"/>
              </a:rPr>
              <a:t>美国著名未来学家奈斯比特曾指出：“未来竞争是管理的竞争，竞争的焦点在于每个社会组织内部成员及其外部组织的有效沟通上。”如此才能培养出高效的团队，发挥企业的最大效能。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3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latin typeface="+mn-ea"/>
              </a:rPr>
              <a:t>管理，</a:t>
            </a:r>
            <a:r>
              <a:rPr lang="zh-CN" altLang="en-US" sz="2300" dirty="0">
                <a:latin typeface="+mn-ea"/>
              </a:rPr>
              <a:t>即管人，理事，通过团队拿结果。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latin typeface="+mn-ea"/>
              </a:rPr>
              <a:t>沟通，</a:t>
            </a:r>
            <a:r>
              <a:rPr lang="zh-CN" altLang="en-US" sz="2300" dirty="0">
                <a:latin typeface="+mn-ea"/>
              </a:rPr>
              <a:t>即用任何方法，彼此交换信息。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latin typeface="+mn-ea"/>
              </a:rPr>
              <a:t>管理沟通</a:t>
            </a:r>
            <a:r>
              <a:rPr lang="zh-CN" altLang="en-US" sz="2300" dirty="0">
                <a:latin typeface="+mn-ea"/>
              </a:rPr>
              <a:t>，即管理者传递信息和接受信息的基本途径，是重要的管理手段。</a:t>
            </a:r>
            <a:endParaRPr lang="en-US" altLang="zh-CN" sz="2300" dirty="0">
              <a:latin typeface="+mn-ea"/>
            </a:endParaRPr>
          </a:p>
        </p:txBody>
      </p:sp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62" y="586395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899D38-A214-4297-8447-70F18539D8CA}"/>
              </a:ext>
            </a:extLst>
          </p:cNvPr>
          <p:cNvSpPr txBox="1"/>
          <p:nvPr/>
        </p:nvSpPr>
        <p:spPr>
          <a:xfrm>
            <a:off x="1738730" y="263711"/>
            <a:ext cx="619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j-lt"/>
              </a:rPr>
              <a:t>1. </a:t>
            </a:r>
            <a:r>
              <a:rPr lang="zh-CN" altLang="en-US" sz="3600" dirty="0">
                <a:latin typeface="+mj-lt"/>
              </a:rPr>
              <a:t>管理沟通概论</a:t>
            </a:r>
          </a:p>
        </p:txBody>
      </p:sp>
    </p:spTree>
    <p:extLst>
      <p:ext uri="{BB962C8B-B14F-4D97-AF65-F5344CB8AC3E}">
        <p14:creationId xmlns:p14="http://schemas.microsoft.com/office/powerpoint/2010/main" val="18996826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549400" cy="6857999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  <a:ea typeface="华文黑体" charset="-122"/>
              </a:rPr>
              <a:t>Part 1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为什么要进行管理沟通？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762" y="586395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899D38-A214-4297-8447-70F18539D8CA}"/>
              </a:ext>
            </a:extLst>
          </p:cNvPr>
          <p:cNvSpPr txBox="1"/>
          <p:nvPr/>
        </p:nvSpPr>
        <p:spPr>
          <a:xfrm>
            <a:off x="1703512" y="406405"/>
            <a:ext cx="619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j-lt"/>
              </a:rPr>
              <a:t>2. </a:t>
            </a:r>
            <a:r>
              <a:rPr lang="zh-CN" altLang="en-US" sz="3600" dirty="0">
                <a:latin typeface="+mj-lt"/>
              </a:rPr>
              <a:t>关于沟通的误区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B3AF4-0B83-42B7-ACEB-42BC8DC15708}"/>
              </a:ext>
            </a:extLst>
          </p:cNvPr>
          <p:cNvSpPr txBox="1"/>
          <p:nvPr/>
        </p:nvSpPr>
        <p:spPr>
          <a:xfrm>
            <a:off x="1907494" y="1650281"/>
            <a:ext cx="44644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沟通人人都会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沟通无师自通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沟通就是传递信息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沟通主要是“说”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dirty="0"/>
              <a:t>沟通很简单</a:t>
            </a:r>
          </a:p>
          <a:p>
            <a:endParaRPr lang="zh-CN" altLang="en-US" sz="3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15F3A0-744D-4075-B068-11244AACC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43" y="2132856"/>
            <a:ext cx="5822185" cy="32082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2764" y="0"/>
            <a:ext cx="1549400" cy="6857999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  <a:ea typeface="华文黑体" charset="-122"/>
              </a:rPr>
              <a:t>Part 1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为什么要进 行管理沟通？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1544" y="260648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j-lt"/>
              </a:rPr>
              <a:t>3. </a:t>
            </a:r>
            <a:r>
              <a:rPr lang="zh-CN" altLang="en-US" sz="3600" dirty="0">
                <a:latin typeface="+mj-lt"/>
              </a:rPr>
              <a:t>我们的管理沟通现状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>
            <a:off x="2663178" y="1298800"/>
            <a:ext cx="2989752" cy="668336"/>
          </a:xfrm>
        </p:spPr>
        <p:txBody>
          <a:bodyPr/>
          <a:lstStyle/>
          <a:p>
            <a:pPr algn="ctr"/>
            <a:r>
              <a:rPr lang="zh-CN" altLang="en-US" dirty="0"/>
              <a:t>   因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sz="half" idx="2"/>
          </p:nvPr>
        </p:nvSpPr>
        <p:spPr>
          <a:xfrm>
            <a:off x="1526636" y="2315200"/>
            <a:ext cx="5157787" cy="368458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业务繁忙，疲于沟通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只注重销售结果达成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认为沟通不重要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无法通过有效沟通解决问题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只讲要求，不了解需求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800" dirty="0">
                <a:latin typeface="+mn-ea"/>
                <a:ea typeface="+mn-ea"/>
              </a:rPr>
              <a:t>单喷式或说教式沟通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缺乏沟通技巧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3"/>
          </p:nvPr>
        </p:nvSpPr>
        <p:spPr>
          <a:xfrm>
            <a:off x="8939095" y="1396949"/>
            <a:ext cx="640584" cy="57018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          果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quarter" idx="4"/>
          </p:nvPr>
        </p:nvSpPr>
        <p:spPr>
          <a:xfrm>
            <a:off x="6973386" y="2315200"/>
            <a:ext cx="4243303" cy="40268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团队凝聚力下降，心力不强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成功不可复制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未能挖掘员工需求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面对变化，离职率高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目标制定后没有结果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有沟通，无改变</a:t>
            </a:r>
            <a:endParaRPr lang="en-US" altLang="zh-CN" sz="2900" dirty="0">
              <a:latin typeface="+mn-ea"/>
              <a:ea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900" dirty="0">
                <a:latin typeface="+mn-ea"/>
                <a:ea typeface="+mn-ea"/>
              </a:rPr>
              <a:t>沟通效果持续性不强</a:t>
            </a:r>
            <a:endParaRPr lang="en-US" altLang="zh-CN" sz="29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pic>
        <p:nvPicPr>
          <p:cNvPr id="4" name="图形 3" descr="放大镜">
            <a:extLst>
              <a:ext uri="{FF2B5EF4-FFF2-40B4-BE49-F238E27FC236}">
                <a16:creationId xmlns:a16="http://schemas.microsoft.com/office/drawing/2014/main" id="{4FB7D4E2-A522-4F61-9EB8-2090D8013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1744" y="1255043"/>
            <a:ext cx="1217804" cy="1217804"/>
          </a:xfrm>
          <a:prstGeom prst="rect">
            <a:avLst/>
          </a:prstGeom>
        </p:spPr>
      </p:pic>
      <p:pic>
        <p:nvPicPr>
          <p:cNvPr id="19" name="图形 18" descr="放大镜">
            <a:extLst>
              <a:ext uri="{FF2B5EF4-FFF2-40B4-BE49-F238E27FC236}">
                <a16:creationId xmlns:a16="http://schemas.microsoft.com/office/drawing/2014/main" id="{BACB03ED-9565-49AD-9E65-A398E26A3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4620" y="1275092"/>
            <a:ext cx="1217804" cy="12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78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2764" y="0"/>
            <a:ext cx="1549400" cy="6857999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  <a:ea typeface="华文黑体" charset="-122"/>
              </a:rPr>
              <a:t>Part 1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华文黑体" charset="-122"/>
                <a:ea typeface="华文黑体" charset="-122"/>
              </a:rPr>
              <a:t>为什么要进 行管理沟通？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1544" y="260648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3600" dirty="0">
                <a:latin typeface="+mj-lt"/>
              </a:rPr>
              <a:t>4. </a:t>
            </a:r>
            <a:r>
              <a:rPr lang="zh-CN" altLang="en-US" sz="3600" dirty="0">
                <a:latin typeface="+mj-lt"/>
              </a:rPr>
              <a:t>为什么要进行管理沟通？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330B32-B0D6-40CF-BD24-F5316DFE6A66}"/>
              </a:ext>
            </a:extLst>
          </p:cNvPr>
          <p:cNvSpPr txBox="1"/>
          <p:nvPr/>
        </p:nvSpPr>
        <p:spPr>
          <a:xfrm>
            <a:off x="2135560" y="1348913"/>
            <a:ext cx="7776864" cy="2916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提高管理效能；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了解员工情况和需求；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使员工参与组织管理，提高积极性；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有助于上下左右之间、组织内外之间相互理解；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>
                <a:latin typeface="+mn-ea"/>
              </a:rPr>
              <a:t>有助于员工理解组织变革，减少阻力。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43F69D-C965-42D4-B1E1-CA3B15D6E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758" y="3936617"/>
            <a:ext cx="4402242" cy="29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049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238" y="0"/>
            <a:ext cx="1549400" cy="6858000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FDE3D7-5F15-634F-85AA-E90B1B75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12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408" y="1052736"/>
            <a:ext cx="914400" cy="914400"/>
          </a:xfrm>
          <a:prstGeom prst="rect">
            <a:avLst/>
          </a:prstGeom>
        </p:spPr>
      </p:pic>
      <p:pic>
        <p:nvPicPr>
          <p:cNvPr id="3" name="图形 2" descr="靶心">
            <a:extLst>
              <a:ext uri="{FF2B5EF4-FFF2-40B4-BE49-F238E27FC236}">
                <a16:creationId xmlns:a16="http://schemas.microsoft.com/office/drawing/2014/main" id="{F5B58BB6-0A14-46B4-9004-7F322C6147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9901" y="814502"/>
            <a:ext cx="504056" cy="5040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6BBC1F-9FF4-4E6B-9AC8-0F69702C3A85}"/>
              </a:ext>
            </a:extLst>
          </p:cNvPr>
          <p:cNvSpPr txBox="1"/>
          <p:nvPr/>
        </p:nvSpPr>
        <p:spPr>
          <a:xfrm>
            <a:off x="2717592" y="764745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+mn-ea"/>
              </a:rPr>
              <a:t>1. </a:t>
            </a:r>
            <a:r>
              <a:rPr lang="zh-CN" altLang="en-US" sz="2500" dirty="0">
                <a:latin typeface="+mn-ea"/>
              </a:rPr>
              <a:t>目标绩效共识沟通</a:t>
            </a:r>
          </a:p>
        </p:txBody>
      </p:sp>
      <p:pic>
        <p:nvPicPr>
          <p:cNvPr id="10" name="图形 9" descr="靶心">
            <a:extLst>
              <a:ext uri="{FF2B5EF4-FFF2-40B4-BE49-F238E27FC236}">
                <a16:creationId xmlns:a16="http://schemas.microsoft.com/office/drawing/2014/main" id="{623CA500-9786-4ACE-917E-2FB13F73EF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1850" y="1785236"/>
            <a:ext cx="504056" cy="5040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78A340-2DF3-42AF-BA2A-44E3E7DBA651}"/>
              </a:ext>
            </a:extLst>
          </p:cNvPr>
          <p:cNvSpPr txBox="1"/>
          <p:nvPr/>
        </p:nvSpPr>
        <p:spPr>
          <a:xfrm>
            <a:off x="2772596" y="1774597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+mn-ea"/>
              </a:rPr>
              <a:t>2. </a:t>
            </a:r>
            <a:r>
              <a:rPr lang="zh-CN" altLang="en-US" sz="2500" dirty="0">
                <a:latin typeface="+mn-ea"/>
              </a:rPr>
              <a:t>一对一月度沟通</a:t>
            </a:r>
          </a:p>
        </p:txBody>
      </p:sp>
      <p:pic>
        <p:nvPicPr>
          <p:cNvPr id="14" name="图形 13" descr="靶心">
            <a:extLst>
              <a:ext uri="{FF2B5EF4-FFF2-40B4-BE49-F238E27FC236}">
                <a16:creationId xmlns:a16="http://schemas.microsoft.com/office/drawing/2014/main" id="{C61C11FA-0BB3-48F7-9B85-A93A0B4C3D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5560" y="2755970"/>
            <a:ext cx="504056" cy="5040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06C6B4-7857-415B-9A71-D5D202E5DB5A}"/>
              </a:ext>
            </a:extLst>
          </p:cNvPr>
          <p:cNvSpPr txBox="1"/>
          <p:nvPr/>
        </p:nvSpPr>
        <p:spPr>
          <a:xfrm>
            <a:off x="2745067" y="2812365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+mn-ea"/>
              </a:rPr>
              <a:t>3.</a:t>
            </a:r>
            <a:r>
              <a:rPr lang="zh-CN" altLang="en-US" sz="2500" dirty="0">
                <a:latin typeface="+mn-ea"/>
              </a:rPr>
              <a:t> 一对一季度评估沟通</a:t>
            </a:r>
          </a:p>
        </p:txBody>
      </p:sp>
      <p:pic>
        <p:nvPicPr>
          <p:cNvPr id="17" name="图形 16" descr="靶心">
            <a:extLst>
              <a:ext uri="{FF2B5EF4-FFF2-40B4-BE49-F238E27FC236}">
                <a16:creationId xmlns:a16="http://schemas.microsoft.com/office/drawing/2014/main" id="{0D8D3948-11AF-40C3-B193-28F4A876A1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5560" y="3741248"/>
            <a:ext cx="504056" cy="5040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2621892-6D47-4F5B-8F86-3039026C8E08}"/>
              </a:ext>
            </a:extLst>
          </p:cNvPr>
          <p:cNvSpPr txBox="1"/>
          <p:nvPr/>
        </p:nvSpPr>
        <p:spPr>
          <a:xfrm>
            <a:off x="2780407" y="3737542"/>
            <a:ext cx="7547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+mn-ea"/>
              </a:rPr>
              <a:t>4. </a:t>
            </a:r>
            <a:r>
              <a:rPr lang="zh-CN" altLang="en-US" sz="2500" dirty="0">
                <a:latin typeface="+mn-ea"/>
              </a:rPr>
              <a:t>会议管理</a:t>
            </a:r>
          </a:p>
        </p:txBody>
      </p:sp>
      <p:pic>
        <p:nvPicPr>
          <p:cNvPr id="19" name="图形 18" descr="靶心">
            <a:extLst>
              <a:ext uri="{FF2B5EF4-FFF2-40B4-BE49-F238E27FC236}">
                <a16:creationId xmlns:a16="http://schemas.microsoft.com/office/drawing/2014/main" id="{0E12684D-B524-4290-86F5-468163AF62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5560" y="4726526"/>
            <a:ext cx="504056" cy="50405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C526ACA-D47F-4CED-BF6F-C65E55D4CB77}"/>
              </a:ext>
            </a:extLst>
          </p:cNvPr>
          <p:cNvSpPr txBox="1"/>
          <p:nvPr/>
        </p:nvSpPr>
        <p:spPr>
          <a:xfrm>
            <a:off x="2767040" y="4675387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+mn-ea"/>
              </a:rPr>
              <a:t>5. </a:t>
            </a:r>
            <a:r>
              <a:rPr lang="zh-CN" altLang="en-US" sz="2500" dirty="0">
                <a:latin typeface="+mn-ea"/>
              </a:rPr>
              <a:t>价值观共识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9945F0-5AED-4617-8260-15F2FC89D4E4}"/>
              </a:ext>
            </a:extLst>
          </p:cNvPr>
          <p:cNvSpPr txBox="1"/>
          <p:nvPr/>
        </p:nvSpPr>
        <p:spPr>
          <a:xfrm>
            <a:off x="2551016" y="5613232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latin typeface="+mn-ea"/>
              </a:rPr>
              <a:t>   </a:t>
            </a:r>
            <a:r>
              <a:rPr lang="en-US" altLang="zh-CN" sz="2500" dirty="0">
                <a:latin typeface="+mn-ea"/>
              </a:rPr>
              <a:t>6. </a:t>
            </a:r>
            <a:r>
              <a:rPr lang="zh-CN" altLang="en-US" sz="2500" dirty="0">
                <a:latin typeface="+mn-ea"/>
              </a:rPr>
              <a:t>日常沟通</a:t>
            </a:r>
          </a:p>
        </p:txBody>
      </p:sp>
      <p:pic>
        <p:nvPicPr>
          <p:cNvPr id="22" name="图形 21" descr="靶心">
            <a:extLst>
              <a:ext uri="{FF2B5EF4-FFF2-40B4-BE49-F238E27FC236}">
                <a16:creationId xmlns:a16="http://schemas.microsoft.com/office/drawing/2014/main" id="{97F72BD1-1AA0-45FF-97D9-8C7F70E974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5560" y="5622019"/>
            <a:ext cx="504056" cy="504056"/>
          </a:xfrm>
          <a:prstGeom prst="rect">
            <a:avLst/>
          </a:prstGeom>
        </p:spPr>
      </p:pic>
      <p:pic>
        <p:nvPicPr>
          <p:cNvPr id="2" name="图片 1" descr="F6">
            <a:extLst>
              <a:ext uri="{FF2B5EF4-FFF2-40B4-BE49-F238E27FC236}">
                <a16:creationId xmlns:a16="http://schemas.microsoft.com/office/drawing/2014/main" id="{235BC563-1BD9-4897-8A3D-5BAB11F70A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3952"/>
          <a:stretch>
            <a:fillRect/>
          </a:stretch>
        </p:blipFill>
        <p:spPr>
          <a:xfrm>
            <a:off x="7896200" y="1578834"/>
            <a:ext cx="3838984" cy="40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51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57200" y="463708"/>
            <a:ext cx="8087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1. 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目标绩效共识：</a:t>
            </a:r>
            <a:endParaRPr lang="zh-CN" altLang="zh-CN" dirty="0"/>
          </a:p>
          <a:p>
            <a:endParaRPr lang="zh-CN" altLang="en-US" sz="3200" dirty="0">
              <a:solidFill>
                <a:srgbClr val="0CA678"/>
              </a:solidFill>
              <a:latin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6632"/>
            <a:ext cx="914400" cy="9153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3A598-0570-4E66-9083-B49A4E73BCD8}"/>
              </a:ext>
            </a:extLst>
          </p:cNvPr>
          <p:cNvSpPr txBox="1"/>
          <p:nvPr/>
        </p:nvSpPr>
        <p:spPr>
          <a:xfrm>
            <a:off x="1631504" y="1700808"/>
            <a:ext cx="10513168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为什么做？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有共识才能同向而行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如何做？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目标沟通：</a:t>
            </a:r>
            <a:r>
              <a:rPr lang="en-US" altLang="zh-CN" sz="2000" dirty="0">
                <a:latin typeface="+mj-lt"/>
              </a:rPr>
              <a:t>1. </a:t>
            </a:r>
            <a:r>
              <a:rPr lang="zh-CN" altLang="en-US" sz="2000" dirty="0">
                <a:latin typeface="+mj-lt"/>
              </a:rPr>
              <a:t>由组员制定目标；</a:t>
            </a:r>
            <a:r>
              <a:rPr lang="en-US" altLang="zh-CN" sz="2000" dirty="0">
                <a:latin typeface="+mj-lt"/>
              </a:rPr>
              <a:t>2. </a:t>
            </a:r>
            <a:r>
              <a:rPr lang="zh-CN" altLang="en-US" sz="2000" dirty="0">
                <a:latin typeface="+mj-lt"/>
              </a:rPr>
              <a:t>上级审核目标合理性；</a:t>
            </a:r>
            <a:r>
              <a:rPr lang="en-US" altLang="zh-CN" sz="2000" dirty="0">
                <a:latin typeface="+mj-lt"/>
              </a:rPr>
              <a:t>3. </a:t>
            </a:r>
            <a:r>
              <a:rPr lang="zh-CN" altLang="en-US" sz="2000" dirty="0">
                <a:latin typeface="+mj-lt"/>
              </a:rPr>
              <a:t>双方沟通共同修改达成共识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绩效目标跟踪：组员根据绩效目标确定阶段目标，通过月度沟通或会议形式，组员汇报情况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我们的成效？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团队成员的工作更有目标感并能制定合理的阶段计划</a:t>
            </a:r>
            <a:endParaRPr lang="en-US" altLang="zh-CN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j-lt"/>
            </a:endParaRPr>
          </a:p>
        </p:txBody>
      </p:sp>
      <p:sp>
        <p:nvSpPr>
          <p:cNvPr id="30" name="对话气泡: 椭圆形 29">
            <a:extLst>
              <a:ext uri="{FF2B5EF4-FFF2-40B4-BE49-F238E27FC236}">
                <a16:creationId xmlns:a16="http://schemas.microsoft.com/office/drawing/2014/main" id="{19A074F7-BC52-48D6-9E06-133D82A1526A}"/>
              </a:ext>
            </a:extLst>
          </p:cNvPr>
          <p:cNvSpPr/>
          <p:nvPr/>
        </p:nvSpPr>
        <p:spPr>
          <a:xfrm>
            <a:off x="7037020" y="897659"/>
            <a:ext cx="4590594" cy="2490907"/>
          </a:xfrm>
          <a:prstGeom prst="wedgeEllipseCallout">
            <a:avLst>
              <a:gd name="adj1" fmla="val -66535"/>
              <a:gd name="adj2" fmla="val 56550"/>
            </a:avLst>
          </a:prstGeom>
          <a:solidFill>
            <a:srgbClr val="E3FDF5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数字目标达成共识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策略、行动计划达成共识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核心过程指标、跟进</a:t>
            </a:r>
            <a:r>
              <a:rPr lang="en-US" altLang="zh-CN" dirty="0">
                <a:solidFill>
                  <a:schemeClr val="tx1"/>
                </a:solidFill>
              </a:rPr>
              <a:t>/check/</a:t>
            </a:r>
            <a:r>
              <a:rPr lang="zh-CN" altLang="en-US" dirty="0">
                <a:solidFill>
                  <a:schemeClr val="tx1"/>
                </a:solidFill>
              </a:rPr>
              <a:t>完成节点达成共识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</a:rPr>
              <a:t>KPI</a:t>
            </a:r>
            <a:r>
              <a:rPr lang="zh-CN" altLang="en-US" dirty="0">
                <a:solidFill>
                  <a:schemeClr val="tx1"/>
                </a:solidFill>
              </a:rPr>
              <a:t>、奖惩和相关支持（辅导、资源等）达成共识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11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62" y="195231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72075" y="493374"/>
            <a:ext cx="5412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CA678"/>
                </a:solidFill>
                <a:latin typeface="+mn-ea"/>
              </a:rPr>
              <a:t>2.</a:t>
            </a:r>
            <a:r>
              <a:rPr lang="zh-CN" altLang="en-US" sz="3200" dirty="0">
                <a:solidFill>
                  <a:srgbClr val="0CA678"/>
                </a:solidFill>
                <a:latin typeface="+mn-ea"/>
              </a:rPr>
              <a:t>一对一月度沟通</a:t>
            </a:r>
          </a:p>
          <a:p>
            <a:endParaRPr lang="zh-CN" altLang="en-US" sz="3200" dirty="0">
              <a:solidFill>
                <a:srgbClr val="0CA678"/>
              </a:solidFill>
              <a:latin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7B3CBB6-365A-FB4F-9D44-101D3BC3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116632"/>
            <a:ext cx="1013088" cy="433951"/>
          </a:xfrm>
          <a:prstGeom prst="rect">
            <a:avLst/>
          </a:prstGeom>
        </p:spPr>
      </p:pic>
      <p:pic>
        <p:nvPicPr>
          <p:cNvPr id="9" name="图形 8" descr="路灯">
            <a:extLst>
              <a:ext uri="{FF2B5EF4-FFF2-40B4-BE49-F238E27FC236}">
                <a16:creationId xmlns:a16="http://schemas.microsoft.com/office/drawing/2014/main" id="{8AD2A13A-C2C0-457B-81B2-E916A58CE6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6632"/>
            <a:ext cx="914400" cy="9153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23A598-0570-4E66-9083-B49A4E73BCD8}"/>
              </a:ext>
            </a:extLst>
          </p:cNvPr>
          <p:cNvSpPr txBox="1"/>
          <p:nvPr/>
        </p:nvSpPr>
        <p:spPr>
          <a:xfrm>
            <a:off x="1155535" y="1620538"/>
            <a:ext cx="5329909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自下而上：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汇报目前工作进展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分析目前绩效未达成原因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表达资源需求，获得及时指导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自上而下：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跟踪目标达成情况及时发现问题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了解达成目标所需的资源并给予帮助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了解员工工作态度、状态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挖掘员工个人需求</a:t>
            </a:r>
            <a:endParaRPr lang="en-US" altLang="zh-CN" sz="20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+mj-lt"/>
              </a:rPr>
              <a:t>识别辅导时机</a:t>
            </a:r>
            <a:endParaRPr lang="en-US" altLang="zh-CN" sz="20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31238" y="1294274"/>
            <a:ext cx="1549400" cy="5563725"/>
          </a:xfrm>
          <a:prstGeom prst="rect">
            <a:avLst/>
          </a:prstGeom>
          <a:solidFill>
            <a:srgbClr val="0CA678"/>
          </a:solidFill>
          <a:ln>
            <a:noFill/>
          </a:ln>
          <a:effectLst>
            <a:outerShdw blurRad="50800" dist="38100" dir="2700000" algn="tl" rotWithShape="0">
              <a:srgbClr val="0CA6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j-lt"/>
              </a:rPr>
              <a:t>Part 2</a:t>
            </a: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endParaRPr lang="en-US" altLang="zh-CN" b="1" dirty="0">
              <a:latin typeface="华文黑体" charset="-122"/>
              <a:ea typeface="华文黑体" charset="-122"/>
            </a:endParaRPr>
          </a:p>
          <a:p>
            <a:pPr algn="ctr"/>
            <a:r>
              <a:rPr lang="zh-CN" altLang="en-US" sz="2000" b="1" dirty="0">
                <a:latin typeface="+mn-ea"/>
              </a:rPr>
              <a:t>管理沟通</a:t>
            </a:r>
            <a:r>
              <a:rPr lang="en-US" altLang="zh-CN" sz="2000" b="1" dirty="0">
                <a:latin typeface="+mn-ea"/>
              </a:rPr>
              <a:t>:</a:t>
            </a:r>
            <a:r>
              <a:rPr lang="zh-CN" altLang="en-US" sz="2000" b="1" dirty="0">
                <a:latin typeface="+mn-ea"/>
              </a:rPr>
              <a:t>我们正在做的事</a:t>
            </a:r>
          </a:p>
        </p:txBody>
      </p:sp>
      <p:pic>
        <p:nvPicPr>
          <p:cNvPr id="8" name="图形 11" descr="灯泡和齿轮">
            <a:extLst>
              <a:ext uri="{FF2B5EF4-FFF2-40B4-BE49-F238E27FC236}">
                <a16:creationId xmlns:a16="http://schemas.microsoft.com/office/drawing/2014/main" id="{EE5A569A-0FBC-403B-A197-43473C1B6F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62" y="1996015"/>
            <a:ext cx="914400" cy="914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93C3F3-A2B1-49F4-8E29-0AB820282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379" y="2235011"/>
            <a:ext cx="5748936" cy="36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6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 Unicode MS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600" dirty="0" smtClean="0">
            <a:latin typeface="幼圆" panose="02010509060101010101" pitchFamily="49" charset="-122"/>
            <a:ea typeface="幼圆" panose="020105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1533</Words>
  <Application>Microsoft Office PowerPoint</Application>
  <PresentationFormat>宽屏</PresentationFormat>
  <Paragraphs>298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 Unicode MS</vt:lpstr>
      <vt:lpstr>OPPOSans Heavy</vt:lpstr>
      <vt:lpstr>等线</vt:lpstr>
      <vt:lpstr>华文黑体</vt:lpstr>
      <vt:lpstr>思源黑体 CN Light</vt:lpstr>
      <vt:lpstr>微软雅黑</vt:lpstr>
      <vt:lpstr>幼圆</vt:lpstr>
      <vt:lpstr>Arial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244</dc:title>
  <dc:creator>Ben</dc:creator>
  <cp:lastModifiedBy>8615123216494</cp:lastModifiedBy>
  <cp:revision>806</cp:revision>
  <dcterms:created xsi:type="dcterms:W3CDTF">2016-07-03T02:34:00Z</dcterms:created>
  <dcterms:modified xsi:type="dcterms:W3CDTF">2020-08-17T02:32:55Z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